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65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4BB053"/>
    <a:srgbClr val="F19CA7"/>
    <a:srgbClr val="008CCF"/>
    <a:srgbClr val="78C2E5"/>
    <a:srgbClr val="00A0EA"/>
    <a:srgbClr val="F9C158"/>
    <a:srgbClr val="EB470C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68" d="100"/>
          <a:sy n="68" d="100"/>
        </p:scale>
        <p:origin x="6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Toward Sustainability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9030493" y="660666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400" b="1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4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Mealworms are the larvae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a certain species of beetle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Special bacteria live inside them. These bacteria can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break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down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plastic. This means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mealworms can actually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plastic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047160" y="1670572"/>
            <a:ext cx="16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66279" y="162818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062149" y="981794"/>
            <a:ext cx="1060745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387972" y="4395535"/>
            <a:ext cx="18848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분해하다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623722" y="5765796"/>
            <a:ext cx="27081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먹다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먹고 살다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6357713" y="3031908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mealworms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7065752" y="3012228"/>
            <a:ext cx="864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658125" y="443563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(means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7120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Scientists are now looking for ways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cultivate the bacteria outside of mealworms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They also want to speed up the process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bacteria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break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down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plastic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240431" y="1690756"/>
            <a:ext cx="7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749478" y="173792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형용사적 용법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6624917" y="1016963"/>
            <a:ext cx="869577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290175" y="4431842"/>
            <a:ext cx="190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762269" y="4443058"/>
            <a:ext cx="3497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전치사의 목적어로 쓰인 관계대명사</a:t>
            </a:r>
            <a:endParaRPr lang="en-US" altLang="ko-KR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493425" y="3707204"/>
            <a:ext cx="1131492" cy="25067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542164" y="5728411"/>
            <a:ext cx="20388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분해하다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1605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116063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may help us keep our landfills plastic-free.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2840845" y="1691212"/>
            <a:ext cx="71306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593299" y="1759059"/>
            <a:ext cx="266001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(to-)v: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4A62DC5A-8FFB-F8B2-FC4A-6ABC7D0B743B}"/>
              </a:ext>
            </a:extLst>
          </p:cNvPr>
          <p:cNvCxnSpPr>
            <a:cxnSpLocks/>
          </p:cNvCxnSpPr>
          <p:nvPr/>
        </p:nvCxnSpPr>
        <p:spPr>
          <a:xfrm>
            <a:off x="3662548" y="1691212"/>
            <a:ext cx="37212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F0F0B2D6-104E-9420-7ACF-BE748C301FF3}"/>
              </a:ext>
            </a:extLst>
          </p:cNvPr>
          <p:cNvCxnSpPr>
            <a:cxnSpLocks/>
          </p:cNvCxnSpPr>
          <p:nvPr/>
        </p:nvCxnSpPr>
        <p:spPr>
          <a:xfrm>
            <a:off x="4144885" y="1691212"/>
            <a:ext cx="76647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8026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Purifying Polluted Soil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Mining and other industries are causing soil pollution across the globe.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p.87</a:t>
            </a:r>
          </a:p>
        </p:txBody>
      </p:sp>
    </p:spTree>
    <p:extLst>
      <p:ext uri="{BB962C8B-B14F-4D97-AF65-F5344CB8AC3E}">
        <p14:creationId xmlns:p14="http://schemas.microsoft.com/office/powerpoint/2010/main" val="3707557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Although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polluted soil can be dug up and transported to a landfill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this process is expensive. Moreover, it only moves the problem to another area and does not really solve it.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346199" y="3047568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(be)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941592" y="2889337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333193" y="1696383"/>
            <a:ext cx="115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4190" y="2596750"/>
            <a:ext cx="201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690533" y="203445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3338351" y="1092140"/>
            <a:ext cx="387918" cy="2635192"/>
            <a:chOff x="2012804" y="6243835"/>
            <a:chExt cx="912118" cy="263497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4" y="6505055"/>
              <a:ext cx="911408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6019279" y="1695854"/>
            <a:ext cx="932253" cy="519922"/>
            <a:chOff x="2012804" y="6243835"/>
            <a:chExt cx="912118" cy="263497"/>
          </a:xfrm>
        </p:grpSpPr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081471" y="4416626"/>
            <a:ext cx="108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669458" y="5328974"/>
            <a:ext cx="147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6394240" y="3993678"/>
            <a:ext cx="318795" cy="2351798"/>
            <a:chOff x="1991882" y="6243835"/>
            <a:chExt cx="911406" cy="263497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1991882" y="6505773"/>
              <a:ext cx="911406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5015226C-7DC0-F634-0653-608A67A75C9B}"/>
              </a:ext>
            </a:extLst>
          </p:cNvPr>
          <p:cNvCxnSpPr/>
          <p:nvPr/>
        </p:nvCxnSpPr>
        <p:spPr>
          <a:xfrm rot="16200000" flipH="1">
            <a:off x="7564757" y="5166682"/>
            <a:ext cx="303058" cy="0"/>
          </a:xfrm>
          <a:prstGeom prst="line">
            <a:avLst/>
          </a:prstGeom>
          <a:ln w="28575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030689" y="863711"/>
            <a:ext cx="254562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비록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이지만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962949" y="1681382"/>
            <a:ext cx="231724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양보의 부사절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207745" y="5328974"/>
            <a:ext cx="86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7485193" y="5773821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problem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5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8159635" y="5747782"/>
            <a:ext cx="25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33852048-3048-71CD-B3DA-46DCE133C901}"/>
              </a:ext>
            </a:extLst>
          </p:cNvPr>
          <p:cNvCxnSpPr>
            <a:cxnSpLocks/>
          </p:cNvCxnSpPr>
          <p:nvPr/>
        </p:nvCxnSpPr>
        <p:spPr>
          <a:xfrm>
            <a:off x="6650333" y="4416626"/>
            <a:ext cx="0" cy="593553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920381" y="4523560"/>
            <a:ext cx="3497781" cy="369332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8588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Fortunately, there is an eco-friendly and cost-effective way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restore polluted soil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—planting willow trees. These amazing trees have extensive and well-developed root systems.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06202" y="3077686"/>
            <a:ext cx="21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81175" y="309480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169459" y="2369273"/>
            <a:ext cx="1653277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6424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5C1B099-F63B-99CF-A3BD-CCC16556E84A}"/>
              </a:ext>
            </a:extLst>
          </p:cNvPr>
          <p:cNvGrpSpPr/>
          <p:nvPr/>
        </p:nvGrpSpPr>
        <p:grpSpPr>
          <a:xfrm>
            <a:off x="6163965" y="2396191"/>
            <a:ext cx="936081" cy="255111"/>
            <a:chOff x="3733973" y="2334937"/>
            <a:chExt cx="594000" cy="211590"/>
          </a:xfrm>
        </p:grpSpPr>
        <p:cxnSp>
          <p:nvCxnSpPr>
            <p:cNvPr id="13" name="직선 연결선[R] 1">
              <a:extLst>
                <a:ext uri="{FF2B5EF4-FFF2-40B4-BE49-F238E27FC236}">
                  <a16:creationId xmlns:a16="http://schemas.microsoft.com/office/drawing/2014/main" id="{AB68D46D-4C90-2DCD-1D15-0F3F9378C36D}"/>
                </a:ext>
              </a:extLst>
            </p:cNvPr>
            <p:cNvCxnSpPr>
              <a:cxnSpLocks/>
            </p:cNvCxnSpPr>
            <p:nvPr/>
          </p:nvCxnSpPr>
          <p:spPr>
            <a:xfrm>
              <a:off x="3737620" y="2335192"/>
              <a:ext cx="0" cy="174868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2">
              <a:extLst>
                <a:ext uri="{FF2B5EF4-FFF2-40B4-BE49-F238E27FC236}">
                  <a16:creationId xmlns:a16="http://schemas.microsoft.com/office/drawing/2014/main" id="{3ACA7587-F9E3-2E54-C12D-40E0726E3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973" y="2334937"/>
              <a:ext cx="594000" cy="0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3">
              <a:extLst>
                <a:ext uri="{FF2B5EF4-FFF2-40B4-BE49-F238E27FC236}">
                  <a16:creationId xmlns:a16="http://schemas.microsoft.com/office/drawing/2014/main" id="{BD489EB9-871D-D61A-48FA-78CDB030FF0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27973" y="2334937"/>
              <a:ext cx="0" cy="211590"/>
            </a:xfrm>
            <a:prstGeom prst="line">
              <a:avLst/>
            </a:prstGeom>
            <a:ln w="25400" cap="sq">
              <a:solidFill>
                <a:srgbClr val="4BB053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884018" y="4414382"/>
            <a:ext cx="154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984965" y="5311217"/>
            <a:ext cx="259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485698" y="466869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4207331" y="3904613"/>
            <a:ext cx="487171" cy="2339907"/>
            <a:chOff x="2012804" y="6243835"/>
            <a:chExt cx="912118" cy="263497"/>
          </a:xfrm>
        </p:grpSpPr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503763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6842166" y="4426153"/>
            <a:ext cx="1815851" cy="418941"/>
            <a:chOff x="2012804" y="6243835"/>
            <a:chExt cx="912118" cy="263497"/>
          </a:xfrm>
        </p:grpSpPr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659002" y="1678868"/>
            <a:ext cx="4140000" cy="711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327308" y="1678868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736808" y="175562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118449" y="174735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5389966" y="3076873"/>
            <a:ext cx="1368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6842167" y="3076873"/>
            <a:ext cx="576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762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result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they naturally extract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wide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range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harmful materials from the soil. They can also grow quickly, even in soil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high acidity level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or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lot of heavy metals in it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790889" y="4405324"/>
            <a:ext cx="5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284483" y="440532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002191" y="3759319"/>
            <a:ext cx="729395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6087" y="587514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1541929" y="5822729"/>
            <a:ext cx="263192" cy="257249"/>
            <a:chOff x="2012804" y="6243835"/>
            <a:chExt cx="912118" cy="263497"/>
          </a:xfrm>
        </p:grpSpPr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2934506" y="5802384"/>
            <a:ext cx="391400" cy="277594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424619" y="1685856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결과적으로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025278" y="1685856"/>
            <a:ext cx="23674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광범위한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다양한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7444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499462" cy="55015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Research </a:t>
            </a:r>
            <a:r>
              <a:rPr lang="en-US" altLang="ko-Kore-KR" sz="32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the effectiveness of using willow trees for this purpose</a:t>
            </a:r>
            <a:r>
              <a:rPr lang="en-US" altLang="ko-Kore-KR" sz="32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in development. Scientists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found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some species of willow trees are able to absorb harmful materials better than others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1658147"/>
            <a:ext cx="151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38785" y="164310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116726" y="981794"/>
            <a:ext cx="1065745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0158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03662" y="3059668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041815" y="2981896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259998" y="1717999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89888" y="436592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(have found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8497785" y="2988360"/>
            <a:ext cx="165196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6901330" y="5786372"/>
            <a:ext cx="2460288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other species of willow trees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7487093" y="5786372"/>
            <a:ext cx="1008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512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Therefore, this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promising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area should be further explored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find out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trees are the most effective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time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we may be able to clean up our land with willow trees.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506599" y="1703784"/>
            <a:ext cx="220143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촉망받는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유망한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935783" y="4392991"/>
            <a:ext cx="157993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장차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조만간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634850" y="302145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705927" y="224343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(find 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833715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Producing Algae Biofuel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Statistics show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about thirty to forty percent of people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world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drink coffee each day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76669" y="4442327"/>
            <a:ext cx="158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825846" y="44415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068669" y="3746189"/>
            <a:ext cx="1212413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360219" y="308980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(show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667104" y="3045250"/>
            <a:ext cx="46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4906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9065642" cy="55015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Looking to Nature for Help</a:t>
            </a:r>
          </a:p>
          <a:p>
            <a:pPr>
              <a:lnSpc>
                <a:spcPct val="250000"/>
              </a:lnSpc>
            </a:pPr>
            <a:r>
              <a:rPr lang="en-US" altLang="ko-Kore-KR" sz="35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Our environment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 in trouble</a:t>
            </a:r>
            <a:r>
              <a:rPr lang="en-US" altLang="ko-Kore-KR" sz="35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With the planet becoming warmer, sea levels are rising and natural disasters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 as </a:t>
            </a:r>
            <a:r>
              <a:rPr lang="en-US" altLang="ko-Kore-KR" sz="35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forest fires and floods are increasing.</a:t>
            </a:r>
            <a:endParaRPr lang="en-US" altLang="ko-Kore-KR" sz="35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342212" y="2787855"/>
            <a:ext cx="1900326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in trouble: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어려움에 처하다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527258" y="3125735"/>
            <a:ext cx="25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14677" y="3132199"/>
            <a:ext cx="331252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with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명사＋분사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」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채로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하면서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되면서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09281" y="4465096"/>
            <a:ext cx="16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238470" y="4464550"/>
            <a:ext cx="1512000" cy="6464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82711" y="4514381"/>
            <a:ext cx="3497781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현재진행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441886" y="5807932"/>
            <a:ext cx="19003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8585793" y="4455647"/>
            <a:ext cx="1188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902385" y="4482901"/>
            <a:ext cx="267394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309281" y="5809299"/>
            <a:ext cx="1476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7902385" y="5827229"/>
            <a:ext cx="2376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700982" y="5858709"/>
            <a:ext cx="267394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현재진행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860011-9CB2-8D68-9CAB-9455B8A691B1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p.85</a:t>
            </a: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B80593CA-BC8E-7C2F-E2E4-93AEA169C254}"/>
              </a:ext>
            </a:extLst>
          </p:cNvPr>
          <p:cNvCxnSpPr>
            <a:cxnSpLocks/>
          </p:cNvCxnSpPr>
          <p:nvPr/>
        </p:nvCxnSpPr>
        <p:spPr>
          <a:xfrm>
            <a:off x="4536725" y="4455647"/>
            <a:ext cx="1559275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F0B7C24-F1FA-F577-5AA8-99643CEFFF8A}"/>
              </a:ext>
            </a:extLst>
          </p:cNvPr>
          <p:cNvSpPr txBox="1"/>
          <p:nvPr/>
        </p:nvSpPr>
        <p:spPr>
          <a:xfrm>
            <a:off x="3951792" y="4482901"/>
            <a:ext cx="267394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coffee making process, however, generates used coffee grounds,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are normally sent to landfills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There, they can create a harmful greenhouse gas.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3033626"/>
            <a:ext cx="342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260000" y="309842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863811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4161360" y="2192748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and they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4959046" y="2577181"/>
            <a:ext cx="1008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3059396" y="4467775"/>
            <a:ext cx="379929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used coffee grounds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3999822" y="4448095"/>
            <a:ext cx="756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689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Unfortunately, there’s no way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stop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everyone in the world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 drinking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coffee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However, we can reduce greenhouse gas emissions by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turning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used coffee grounds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biofuel.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502000" y="1677108"/>
            <a:ext cx="68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46585" y="83376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형용사적 용법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851282" y="1032094"/>
            <a:ext cx="773636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777197" y="4469957"/>
            <a:ext cx="327592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turn A into B: 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바꾸다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777197" y="1641248"/>
            <a:ext cx="242047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stop A from v-</a:t>
            </a:r>
            <a:r>
              <a:rPr lang="en-US" altLang="ko-KR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A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막다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625499" y="3953103"/>
            <a:ext cx="172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849035" y="349843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v-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함으로써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8248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Biofuel is a natural fuel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made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plant or animal sources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Researchers have found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they can grow algae on old coffee grounds without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adding any other nutrients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828996" y="1672727"/>
            <a:ext cx="22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443195" y="167801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094995" y="999378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055961" y="607609"/>
            <a:ext cx="1885014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made from: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만들어지다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441692" y="3105834"/>
            <a:ext cx="224867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(have found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65387" y="5753408"/>
            <a:ext cx="478226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without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6009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these algae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exposed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twenty hours of light and four hours of darkness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each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day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they eventually produce high-quality biofuel.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869945" y="1679921"/>
            <a:ext cx="21124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노출되다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688453" y="3012286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매일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72164" y="163460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조건의 부사절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34937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biofuel is renewable and sustainable, and it creates only a small amount of emissions.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These are just a few solutions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can find in nature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5594612" y="4462841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(which[that])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6190005" y="4304610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676005" y="4402849"/>
            <a:ext cx="24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444465" y="436927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256979" y="3775759"/>
            <a:ext cx="1370950" cy="250670"/>
            <a:chOff x="5508624" y="975874"/>
            <a:chExt cx="594000" cy="217090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184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8150654" y="1670787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biofuel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8948339" y="1651107"/>
            <a:ext cx="25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53583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 could be many more possible solutions to the problems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currently face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It seems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Mother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Nature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has given us one more chance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2989518" y="3204364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(which[that])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3584911" y="3046133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9544" y="3038476"/>
            <a:ext cx="21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80352" y="303847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611339" y="2389121"/>
            <a:ext cx="1324168" cy="250670"/>
            <a:chOff x="5508624" y="975874"/>
            <a:chExt cx="594000" cy="217090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2272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899404" y="4440809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대자연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309720" y="1714051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341356" y="1686039"/>
            <a:ext cx="14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867904" y="1678234"/>
            <a:ext cx="49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03013" y="171689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50643" y="3044940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888796" y="3007808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100794" y="2983073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5519468" y="4425420"/>
            <a:ext cx="396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946060" y="448082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간접목적어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     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6023503" y="4425420"/>
            <a:ext cx="2916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20265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return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we need to look for more ways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keep the environment healthy and clean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If we do, the future of our planet may be bright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all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272692" y="1695722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514692" y="170336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285283" y="1052132"/>
            <a:ext cx="1214892" cy="250670"/>
            <a:chOff x="5508624" y="975874"/>
            <a:chExt cx="5948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3424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190332" y="3051028"/>
            <a:ext cx="122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257664" y="3049773"/>
            <a:ext cx="86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978450" y="308554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4707279" y="3060358"/>
            <a:ext cx="429497" cy="201778"/>
            <a:chOff x="2012804" y="6243835"/>
            <a:chExt cx="912118" cy="263497"/>
          </a:xfrm>
        </p:grpSpPr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6257663" y="3049773"/>
            <a:ext cx="408632" cy="212363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259998" y="1728828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보답으로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995313" y="4412546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결국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958069" y="3100728"/>
            <a:ext cx="315834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대동사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look for ... clean)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335543" y="3026105"/>
            <a:ext cx="4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6439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waste is also being produced. Plastic,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particular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is causing problems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soil and water pollution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It is clear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humans are a major contributor to the destruction of nature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p.85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319074" y="3069210"/>
            <a:ext cx="158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899730" y="299456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243402" y="2333232"/>
            <a:ext cx="1147482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652992" y="1685856"/>
            <a:ext cx="19003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점점 더 많은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193074" y="1691629"/>
            <a:ext cx="262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319362" y="171551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현재진행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109045" y="1688397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465184" y="3065258"/>
            <a:ext cx="19003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특히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210486" y="4429271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48639" y="4392139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124106" y="4362012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Will we be able to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protect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environment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mountains of plastic? Can we stop climate change from reaching dangerous levels?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Achieving these goals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seems difficult.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229337" y="1632066"/>
            <a:ext cx="49231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protect A from B: 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로부터 보호하다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265365" y="3062686"/>
            <a:ext cx="331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70335" y="3069150"/>
            <a:ext cx="3201364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stop A from v-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A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하지 못하게 하다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4434286"/>
            <a:ext cx="23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6690934" y="4388556"/>
            <a:ext cx="194207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16520" y="5800871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 일치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351259" y="5763739"/>
            <a:ext cx="10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513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Nature, however, may have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provided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us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solutions to these problems. Here are three areas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where changes are already happening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p.85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637294" y="3024414"/>
            <a:ext cx="187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30859" y="4418481"/>
            <a:ext cx="183784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관계부사절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413016" y="856440"/>
            <a:ext cx="453600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provide A with B: 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제공하다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252453" y="1679565"/>
            <a:ext cx="31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924224" y="1723573"/>
            <a:ext cx="398264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may have p.p.: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했을지도 모른다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1949782" y="3080483"/>
            <a:ext cx="6620477" cy="881904"/>
            <a:chOff x="1794769" y="4411452"/>
            <a:chExt cx="7270591" cy="881904"/>
          </a:xfrm>
        </p:grpSpPr>
        <p:cxnSp>
          <p:nvCxnSpPr>
            <p:cNvPr id="16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3779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Dealing with Plastic Waste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About fifty percent of plastic is produced for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single-use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products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That means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items are used just once and then discarded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6096000" y="4507985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6691393" y="4349754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4511548" y="4958325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(are)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 rot="10800000">
            <a:off x="5100353" y="5264591"/>
            <a:ext cx="408267" cy="212256"/>
            <a:chOff x="9960619" y="3011228"/>
            <a:chExt cx="408267" cy="212256"/>
          </a:xfrm>
        </p:grpSpPr>
        <p:cxnSp>
          <p:nvCxnSpPr>
            <p:cNvPr id="12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88713" y="5795646"/>
            <a:ext cx="79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364468" y="5792982"/>
            <a:ext cx="158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61555" y="587524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1724976" y="5804976"/>
            <a:ext cx="1574036" cy="246354"/>
            <a:chOff x="2012804" y="6243835"/>
            <a:chExt cx="912118" cy="263497"/>
          </a:xfrm>
        </p:grpSpPr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4511548" y="5792982"/>
            <a:ext cx="1620138" cy="258348"/>
            <a:chOff x="2012804" y="6243835"/>
            <a:chExt cx="912118" cy="263497"/>
          </a:xfrm>
        </p:grpSpPr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083339" y="4389927"/>
            <a:ext cx="276431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(means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116008" y="4417365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일회용품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58675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 you ever stop to think about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where these plastic items go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you throw them away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 Recycling can help reduce the amount of plastic in our landfills.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531047" y="1649810"/>
            <a:ext cx="396399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about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859565" y="3043716"/>
            <a:ext cx="15820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584918" y="4421480"/>
            <a:ext cx="19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24994" y="445338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(to-)v: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돕다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3170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ten percent of the world’s plastic waste has been recycled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Often, plastic waste is moved to places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where it is just dumped or burned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541870" y="4440494"/>
            <a:ext cx="100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632345" y="439156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관계부사절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6034399" y="3705547"/>
            <a:ext cx="1030941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298195" y="5815509"/>
            <a:ext cx="1404000" cy="12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3261250" y="5813587"/>
            <a:ext cx="1188000" cy="1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130604" y="589531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1837764" y="5822553"/>
            <a:ext cx="461873" cy="219058"/>
            <a:chOff x="2012804" y="6243835"/>
            <a:chExt cx="912118" cy="263497"/>
          </a:xfrm>
        </p:grpSpPr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3429022" y="5822553"/>
            <a:ext cx="479589" cy="212362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710970" y="1649996"/>
            <a:ext cx="17967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보다 적은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379060" y="3052366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지금까지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495269" y="3045169"/>
            <a:ext cx="29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93935" y="309500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9255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Furthermore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between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8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14 million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metric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tons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plastic end up in the ocean every year. This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puts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many marine species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danger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in mind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scientists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turning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mealworms.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p.86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1093545" y="5801597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(being)</a:t>
            </a:r>
            <a:endParaRPr lang="ko-Kore-KR" altLang="en-US" dirty="0">
              <a:solidFill>
                <a:srgbClr val="4BB053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1688938" y="5643366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688938" y="1632066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게다가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027904" y="1616677"/>
            <a:ext cx="2011906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between A and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사이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974777" y="1634044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070310" y="4428854"/>
            <a:ext cx="51983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put ... in danger: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위험에 빠뜨리다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751724" y="5789621"/>
            <a:ext cx="282569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turn to: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의지하다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781524" y="4413465"/>
            <a:ext cx="144240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 문장 전체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1283374" y="4393327"/>
            <a:ext cx="648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381235" y="4413465"/>
            <a:ext cx="3497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with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＋명사＋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」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된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채로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71297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</TotalTime>
  <Words>1299</Words>
  <Application>Microsoft Office PowerPoint</Application>
  <PresentationFormat>와이드스크린</PresentationFormat>
  <Paragraphs>166</Paragraphs>
  <Slides>26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2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서경화</cp:lastModifiedBy>
  <cp:revision>69</cp:revision>
  <dcterms:created xsi:type="dcterms:W3CDTF">2024-07-02T00:56:12Z</dcterms:created>
  <dcterms:modified xsi:type="dcterms:W3CDTF">2024-11-11T08:00:52Z</dcterms:modified>
</cp:coreProperties>
</file>